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80" r:id="rId17"/>
    <p:sldId id="279" r:id="rId18"/>
    <p:sldId id="278" r:id="rId1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FF6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0" autoAdjust="0"/>
    <p:restoredTop sz="90929"/>
  </p:normalViewPr>
  <p:slideViewPr>
    <p:cSldViewPr>
      <p:cViewPr varScale="1">
        <p:scale>
          <a:sx n="66" d="100"/>
          <a:sy n="66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93966-1383-4053-9DD6-4B4D5C85EE9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F224F-6E20-42BB-B212-B4AE332E1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D49A3-7F86-42E1-B6C5-A5D8FDD8567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356B-FDC1-412A-829E-9CA635FA3F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7D135-0775-4EEB-B2AE-72D1FD6ABA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3D188-E81E-4E7E-965B-880156C881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19921-23C2-4DB0-89AA-6D9766246D5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CFDD-355C-4750-B686-DBE5F00A00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3A212-1181-4DD8-BEAD-88A19F989C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A6BD1-7774-4603-8A5D-2988244B518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552DF-C73F-4DC0-AE63-573C15A0ADA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biçemi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biçemleri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97F60CB-73CF-4D8A-9889-8404E6713A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Slayt" r:id="rId3" imgW="4206235" imgH="3156129" progId="PowerPoint.Slide.8">
              <p:embed/>
            </p:oleObj>
          </a:graphicData>
        </a:graphic>
      </p:graphicFrame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2B9CE9"/>
          </a:solidFill>
        </p:spPr>
        <p:txBody>
          <a:bodyPr lIns="92075" tIns="46038" rIns="92075" bIns="46038"/>
          <a:lstStyle/>
          <a:p>
            <a:r>
              <a:rPr lang="tr-TR" smtClean="0">
                <a:solidFill>
                  <a:schemeClr val="bg1"/>
                </a:solidFill>
                <a:latin typeface="Traffic" pitchFamily="82" charset="0"/>
              </a:rPr>
              <a:t>İÇİNDEKİLER</a:t>
            </a:r>
            <a:endParaRPr lang="tr-TR" smtClean="0"/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gradFill rotWithShape="0">
            <a:gsLst>
              <a:gs pos="0">
                <a:srgbClr val="2B9CE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tr-TR" sz="8000"/>
              <a:t>R&amp;S</a:t>
            </a:r>
            <a:endParaRPr lang="tr-T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7239000" cy="3962400"/>
          </a:xfrm>
          <a:solidFill>
            <a:srgbClr val="FFFF66"/>
          </a:solidFill>
          <a:ln w="12700" cap="sq">
            <a:solidFill>
              <a:schemeClr val="tx1"/>
            </a:solidFill>
          </a:ln>
          <a:effectLst>
            <a:outerShdw dist="197566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>
              <a:defRPr/>
            </a:pPr>
            <a:r>
              <a:rPr lang="tr-TR" sz="2400" b="1" smtClean="0"/>
              <a:t> </a:t>
            </a:r>
          </a:p>
          <a:p>
            <a:pPr>
              <a:defRPr/>
            </a:pPr>
            <a:r>
              <a:rPr lang="tr-TR" sz="2400" b="1" smtClean="0"/>
              <a:t>Bu gün her meslek kişiden belirli niteliklere sahip olmasını gerektirir. </a:t>
            </a:r>
          </a:p>
          <a:p>
            <a:pPr algn="l">
              <a:defRPr/>
            </a:pPr>
            <a:endParaRPr lang="tr-TR" sz="2400" b="1" smtClean="0"/>
          </a:p>
          <a:p>
            <a:pPr algn="l">
              <a:defRPr/>
            </a:pPr>
            <a:r>
              <a:rPr lang="tr-TR" sz="2400" b="1" smtClean="0"/>
              <a:t>-Kişi kendi zeka ve kabiliyetlerine, ilgi ve eğilimlerine en uygun olan meslek alanlarına yönelmelidir.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5105400" cy="2289175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 sz="3600"/>
          </a:p>
          <a:p>
            <a:pPr>
              <a:spcBef>
                <a:spcPct val="50000"/>
              </a:spcBef>
            </a:pPr>
            <a:endParaRPr lang="en-AU" sz="3600"/>
          </a:p>
          <a:p>
            <a:pPr>
              <a:spcBef>
                <a:spcPct val="50000"/>
              </a:spcBef>
            </a:pPr>
            <a:endParaRPr lang="en-AU" sz="3600"/>
          </a:p>
        </p:txBody>
      </p:sp>
      <p:graphicFrame>
        <p:nvGraphicFramePr>
          <p:cNvPr id="7170" name="Object 2048"/>
          <p:cNvGraphicFramePr>
            <a:graphicFrameLocks noChangeAspect="1"/>
          </p:cNvGraphicFramePr>
          <p:nvPr/>
        </p:nvGraphicFramePr>
        <p:xfrm>
          <a:off x="762000" y="1371600"/>
          <a:ext cx="1443038" cy="1274763"/>
        </p:xfrm>
        <a:graphic>
          <a:graphicData uri="http://schemas.openxmlformats.org/presentationml/2006/ole">
            <p:oleObj spid="_x0000_s7170" name="Klip" r:id="rId3" imgW="2425680" imgH="3463920" progId="MS_ClipArt_Gallery.2">
              <p:embed/>
            </p:oleObj>
          </a:graphicData>
        </a:graphic>
      </p:graphicFrame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4419600" y="457200"/>
            <a:ext cx="3810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4800600" y="838200"/>
            <a:ext cx="3200400" cy="106680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/>
              <a:t>MESLEK SEÇİMİ</a:t>
            </a:r>
            <a:endParaRPr lang="en-AU"/>
          </a:p>
        </p:txBody>
      </p:sp>
      <p:graphicFrame>
        <p:nvGraphicFramePr>
          <p:cNvPr id="7171" name="Object 2049"/>
          <p:cNvGraphicFramePr>
            <a:graphicFrameLocks noChangeAspect="1"/>
          </p:cNvGraphicFramePr>
          <p:nvPr/>
        </p:nvGraphicFramePr>
        <p:xfrm>
          <a:off x="1524000" y="2514600"/>
          <a:ext cx="1284288" cy="1093788"/>
        </p:xfrm>
        <a:graphic>
          <a:graphicData uri="http://schemas.openxmlformats.org/presentationml/2006/ole">
            <p:oleObj spid="_x0000_s7171" name="Klip" r:id="rId4" imgW="3025440" imgH="3252600" progId="MS_ClipArt_Gallery.2">
              <p:embed/>
            </p:oleObj>
          </a:graphicData>
        </a:graphic>
      </p:graphicFrame>
      <p:pic>
        <p:nvPicPr>
          <p:cNvPr id="717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600200"/>
            <a:ext cx="2608263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2B9CE9"/>
          </a:solidFill>
        </p:spPr>
        <p:txBody>
          <a:bodyPr lIns="92075" tIns="46038" rIns="92075" bIns="46038"/>
          <a:lstStyle/>
          <a:p>
            <a:r>
              <a:rPr lang="tr-TR" smtClean="0">
                <a:solidFill>
                  <a:schemeClr val="bg1"/>
                </a:solidFill>
                <a:latin typeface="Traffic" pitchFamily="82" charset="0"/>
              </a:rPr>
              <a:t>İÇİNDEKİLER</a:t>
            </a:r>
            <a:endParaRPr lang="tr-TR" smtClean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gradFill rotWithShape="0">
            <a:gsLst>
              <a:gs pos="0">
                <a:srgbClr val="2B9CE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tr-TR" sz="8000"/>
              <a:t>R&amp;S</a:t>
            </a:r>
            <a:endParaRPr lang="tr-TR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7239000" cy="3962400"/>
          </a:xfrm>
          <a:solidFill>
            <a:srgbClr val="FFFF66"/>
          </a:solidFill>
          <a:ln w="12700" cap="sq">
            <a:solidFill>
              <a:schemeClr val="tx1"/>
            </a:solidFill>
          </a:ln>
          <a:effectLst>
            <a:outerShdw dist="197566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>
              <a:defRPr/>
            </a:pPr>
            <a:r>
              <a:rPr lang="tr-TR" sz="2400" b="1" smtClean="0"/>
              <a:t> Meslek seçiminde en önemli faktör meslek olgunluğudur.</a:t>
            </a:r>
          </a:p>
          <a:p>
            <a:pPr>
              <a:defRPr/>
            </a:pPr>
            <a:endParaRPr lang="tr-TR" sz="2400" b="1" smtClean="0"/>
          </a:p>
          <a:p>
            <a:pPr algn="l">
              <a:defRPr/>
            </a:pPr>
            <a:r>
              <a:rPr lang="tr-TR" sz="2400" b="1" smtClean="0"/>
              <a:t>-Meslek olgunluğu, ferdin seçeceği mesleğe bedeni, zihni, duygu hayatı ve karakter bakımından yeterli olgunluğa sahip olup olmamasıyla ilgilidir.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5105400" cy="2289175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 sz="3600"/>
          </a:p>
          <a:p>
            <a:pPr>
              <a:spcBef>
                <a:spcPct val="50000"/>
              </a:spcBef>
            </a:pPr>
            <a:endParaRPr lang="en-AU" sz="3600"/>
          </a:p>
          <a:p>
            <a:pPr>
              <a:spcBef>
                <a:spcPct val="50000"/>
              </a:spcBef>
            </a:pPr>
            <a:endParaRPr lang="en-AU" sz="3600"/>
          </a:p>
        </p:txBody>
      </p:sp>
      <p:graphicFrame>
        <p:nvGraphicFramePr>
          <p:cNvPr id="8194" name="Object 0"/>
          <p:cNvGraphicFramePr>
            <a:graphicFrameLocks noChangeAspect="1"/>
          </p:cNvGraphicFramePr>
          <p:nvPr/>
        </p:nvGraphicFramePr>
        <p:xfrm>
          <a:off x="762000" y="1371600"/>
          <a:ext cx="1443038" cy="1274763"/>
        </p:xfrm>
        <a:graphic>
          <a:graphicData uri="http://schemas.openxmlformats.org/presentationml/2006/ole">
            <p:oleObj spid="_x0000_s8194" name="Klip" r:id="rId3" imgW="2425680" imgH="3463920" progId="MS_ClipArt_Gallery.2">
              <p:embed/>
            </p:oleObj>
          </a:graphicData>
        </a:graphic>
      </p:graphicFrame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4419600" y="457200"/>
            <a:ext cx="3810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800600" y="838200"/>
            <a:ext cx="3200400" cy="106680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/>
              <a:t>MESLEK SEÇİMİ</a:t>
            </a:r>
            <a:endParaRPr lang="en-AU"/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2933700"/>
            <a:ext cx="399573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2B9CE9"/>
          </a:solidFill>
        </p:spPr>
        <p:txBody>
          <a:bodyPr lIns="92075" tIns="46038" rIns="92075" bIns="46038"/>
          <a:lstStyle/>
          <a:p>
            <a:r>
              <a:rPr lang="tr-TR" smtClean="0">
                <a:solidFill>
                  <a:schemeClr val="bg1"/>
                </a:solidFill>
                <a:latin typeface="Traffic" pitchFamily="82" charset="0"/>
              </a:rPr>
              <a:t>İÇİNDEKİLER</a:t>
            </a:r>
            <a:endParaRPr lang="tr-TR" smtClean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gradFill rotWithShape="0">
            <a:gsLst>
              <a:gs pos="0">
                <a:srgbClr val="2B9CE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tr-TR" sz="8000"/>
              <a:t>R&amp;S</a:t>
            </a:r>
            <a:endParaRPr lang="tr-T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7239000" cy="3962400"/>
          </a:xfrm>
          <a:solidFill>
            <a:schemeClr val="accent1"/>
          </a:solidFill>
          <a:ln w="12700" cap="sq">
            <a:solidFill>
              <a:schemeClr val="tx1"/>
            </a:solidFill>
          </a:ln>
          <a:effectLst>
            <a:outerShdw dist="197566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>
              <a:defRPr/>
            </a:pPr>
            <a:r>
              <a:rPr lang="tr-TR" sz="2400" b="1" smtClean="0"/>
              <a:t> Ergenlik döneminde bulunan bir kişiye içinde bulunduğu gelişim döneminin özellikleri önemli bir takım problemler çıkarır.</a:t>
            </a:r>
          </a:p>
          <a:p>
            <a:pPr>
              <a:defRPr/>
            </a:pPr>
            <a:endParaRPr lang="tr-TR" sz="2400" b="1" smtClean="0"/>
          </a:p>
          <a:p>
            <a:pPr>
              <a:defRPr/>
            </a:pPr>
            <a:r>
              <a:rPr lang="tr-TR" sz="2400" b="1" smtClean="0"/>
              <a:t>-Çünkü bu dönemde genç bocalama dönemindedir ve kendine bir hayat felsefesi kurmak zorundadır.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5105400" cy="2289175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 sz="3600"/>
          </a:p>
          <a:p>
            <a:pPr>
              <a:spcBef>
                <a:spcPct val="50000"/>
              </a:spcBef>
            </a:pPr>
            <a:endParaRPr lang="en-AU" sz="3600"/>
          </a:p>
          <a:p>
            <a:pPr>
              <a:spcBef>
                <a:spcPct val="50000"/>
              </a:spcBef>
            </a:pPr>
            <a:endParaRPr lang="en-AU" sz="3600"/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762000" y="1371600"/>
          <a:ext cx="1443038" cy="1274763"/>
        </p:xfrm>
        <a:graphic>
          <a:graphicData uri="http://schemas.openxmlformats.org/presentationml/2006/ole">
            <p:oleObj spid="_x0000_s9218" name="Klip" r:id="rId3" imgW="2425680" imgH="3463920" progId="MS_ClipArt_Gallery.2">
              <p:embed/>
            </p:oleObj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419600" y="457200"/>
            <a:ext cx="3810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800600" y="838200"/>
            <a:ext cx="3200400" cy="106680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/>
              <a:t>MESLEK SEÇİMİ</a:t>
            </a:r>
            <a:endParaRPr lang="en-AU"/>
          </a:p>
        </p:txBody>
      </p:sp>
      <p:pic>
        <p:nvPicPr>
          <p:cNvPr id="922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1574800" cy="2971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2B9CE9"/>
          </a:solidFill>
        </p:spPr>
        <p:txBody>
          <a:bodyPr lIns="92075" tIns="46038" rIns="92075" bIns="46038"/>
          <a:lstStyle/>
          <a:p>
            <a:r>
              <a:rPr lang="tr-TR" smtClean="0">
                <a:solidFill>
                  <a:schemeClr val="bg1"/>
                </a:solidFill>
                <a:latin typeface="Traffic" pitchFamily="82" charset="0"/>
              </a:rPr>
              <a:t>İÇİNDEKİLER</a:t>
            </a:r>
            <a:endParaRPr lang="tr-TR" smtClean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gradFill rotWithShape="0">
            <a:gsLst>
              <a:gs pos="0">
                <a:srgbClr val="2B9CE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tr-TR" sz="8000"/>
              <a:t>R&amp;S</a:t>
            </a:r>
            <a:endParaRPr lang="tr-T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7239000" cy="3962400"/>
          </a:xfrm>
          <a:solidFill>
            <a:schemeClr val="accent1"/>
          </a:solidFill>
          <a:ln w="12700" cap="sq">
            <a:solidFill>
              <a:schemeClr val="tx1"/>
            </a:solidFill>
          </a:ln>
          <a:effectLst>
            <a:outerShdw dist="197566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>
              <a:defRPr/>
            </a:pPr>
            <a:r>
              <a:rPr lang="tr-TR" sz="2400" b="1" smtClean="0"/>
              <a:t> Bu dönemde genç kendi gerçeklerini dikkate almadan, kendine hayali meslekler seçer. </a:t>
            </a:r>
          </a:p>
          <a:p>
            <a:pPr>
              <a:defRPr/>
            </a:pPr>
            <a:endParaRPr lang="tr-TR" sz="2400" b="1" smtClean="0"/>
          </a:p>
          <a:p>
            <a:pPr>
              <a:defRPr/>
            </a:pPr>
            <a:r>
              <a:rPr lang="tr-TR" sz="2400" b="1" smtClean="0"/>
              <a:t>Bunlara genelde “Ergenlik Meslekleri” adı verilir.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5105400" cy="2289175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 sz="3600"/>
          </a:p>
          <a:p>
            <a:pPr>
              <a:spcBef>
                <a:spcPct val="50000"/>
              </a:spcBef>
            </a:pPr>
            <a:endParaRPr lang="en-AU" sz="3600"/>
          </a:p>
          <a:p>
            <a:pPr>
              <a:spcBef>
                <a:spcPct val="50000"/>
              </a:spcBef>
            </a:pPr>
            <a:endParaRPr lang="en-AU" sz="3600"/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762000" y="1371600"/>
          <a:ext cx="1443038" cy="1274763"/>
        </p:xfrm>
        <a:graphic>
          <a:graphicData uri="http://schemas.openxmlformats.org/presentationml/2006/ole">
            <p:oleObj spid="_x0000_s10242" name="Klip" r:id="rId3" imgW="2425680" imgH="3463920" progId="MS_ClipArt_Gallery.2">
              <p:embed/>
            </p:oleObj>
          </a:graphicData>
        </a:graphic>
      </p:graphicFrame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4419600" y="457200"/>
            <a:ext cx="3810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800600" y="838200"/>
            <a:ext cx="3200400" cy="106680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/>
              <a:t>MESLEK SEÇİMİ</a:t>
            </a:r>
            <a:endParaRPr lang="en-AU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692400"/>
            <a:ext cx="70866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2B9CE9"/>
          </a:solidFill>
        </p:spPr>
        <p:txBody>
          <a:bodyPr lIns="92075" tIns="46038" rIns="92075" bIns="46038"/>
          <a:lstStyle/>
          <a:p>
            <a:r>
              <a:rPr lang="tr-TR" smtClean="0">
                <a:solidFill>
                  <a:schemeClr val="bg1"/>
                </a:solidFill>
                <a:latin typeface="Traffic" pitchFamily="82" charset="0"/>
              </a:rPr>
              <a:t>İÇİNDEKİLER</a:t>
            </a:r>
            <a:endParaRPr lang="tr-TR" smtClean="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gradFill rotWithShape="0">
            <a:gsLst>
              <a:gs pos="0">
                <a:srgbClr val="2B9CE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tr-TR" sz="8000"/>
              <a:t>R&amp;S</a:t>
            </a:r>
            <a:endParaRPr lang="tr-T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514600"/>
            <a:ext cx="7239000" cy="3962400"/>
          </a:xfrm>
          <a:solidFill>
            <a:schemeClr val="accent1"/>
          </a:solidFill>
          <a:ln w="12700" cap="sq">
            <a:solidFill>
              <a:schemeClr val="tx1"/>
            </a:solidFill>
          </a:ln>
          <a:effectLst>
            <a:outerShdw dist="197566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>
              <a:defRPr/>
            </a:pPr>
            <a:r>
              <a:rPr lang="tr-TR" sz="2400" b="1" smtClean="0"/>
              <a:t> Okulun duyguya dayalı atmosferinden, </a:t>
            </a:r>
          </a:p>
          <a:p>
            <a:pPr>
              <a:defRPr/>
            </a:pPr>
            <a:r>
              <a:rPr lang="tr-TR" sz="2400" b="1" smtClean="0"/>
              <a:t>mesleğin soğuk ve katı havasına geçiş, geniş bir davranış hürriyetinden kısıtlı bir alana, akranlar arasından genellikle yaşlı meslek mensupları arasına katılma gibi durumların hepsi , iş hayatına  atılışta bir dönüm noktasıdır.</a:t>
            </a:r>
          </a:p>
          <a:p>
            <a:pPr>
              <a:defRPr/>
            </a:pPr>
            <a:endParaRPr lang="tr-TR" sz="2400" b="1" smtClean="0"/>
          </a:p>
          <a:p>
            <a:pPr>
              <a:defRPr/>
            </a:pPr>
            <a:r>
              <a:rPr lang="tr-TR" sz="2400" b="1" smtClean="0"/>
              <a:t>-Bu durumun problemsiz bir şekilde atlatılabileceğini</a:t>
            </a:r>
          </a:p>
          <a:p>
            <a:pPr>
              <a:defRPr/>
            </a:pPr>
            <a:r>
              <a:rPr lang="tr-TR" sz="2400" b="1" smtClean="0"/>
              <a:t>düşünmek yanlıştır.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5105400" cy="2289175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 sz="3600"/>
          </a:p>
          <a:p>
            <a:pPr>
              <a:spcBef>
                <a:spcPct val="50000"/>
              </a:spcBef>
            </a:pPr>
            <a:endParaRPr lang="en-AU" sz="3600"/>
          </a:p>
          <a:p>
            <a:pPr>
              <a:spcBef>
                <a:spcPct val="50000"/>
              </a:spcBef>
            </a:pPr>
            <a:endParaRPr lang="en-AU" sz="3600"/>
          </a:p>
        </p:txBody>
      </p:sp>
      <p:graphicFrame>
        <p:nvGraphicFramePr>
          <p:cNvPr id="11266" name="Object 0"/>
          <p:cNvGraphicFramePr>
            <a:graphicFrameLocks noChangeAspect="1"/>
          </p:cNvGraphicFramePr>
          <p:nvPr/>
        </p:nvGraphicFramePr>
        <p:xfrm>
          <a:off x="762000" y="1371600"/>
          <a:ext cx="1443038" cy="1274763"/>
        </p:xfrm>
        <a:graphic>
          <a:graphicData uri="http://schemas.openxmlformats.org/presentationml/2006/ole">
            <p:oleObj spid="_x0000_s11266" name="Klip" r:id="rId3" imgW="2425680" imgH="3463920" progId="MS_ClipArt_Gallery.2">
              <p:embed/>
            </p:oleObj>
          </a:graphicData>
        </a:graphic>
      </p:graphicFrame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4419600" y="457200"/>
            <a:ext cx="3810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800600" y="838200"/>
            <a:ext cx="3200400" cy="106680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/>
              <a:t>MESLEK SEÇİMİ</a:t>
            </a:r>
            <a:endParaRPr lang="en-AU"/>
          </a:p>
        </p:txBody>
      </p:sp>
      <p:pic>
        <p:nvPicPr>
          <p:cNvPr id="1127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1600200" cy="2667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514600"/>
            <a:ext cx="7239000" cy="396240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2B9CE9"/>
          </a:solidFill>
        </p:spPr>
        <p:txBody>
          <a:bodyPr lIns="92075" tIns="46038" rIns="92075" bIns="46038"/>
          <a:lstStyle/>
          <a:p>
            <a:r>
              <a:rPr lang="tr-TR" smtClean="0">
                <a:solidFill>
                  <a:schemeClr val="bg1"/>
                </a:solidFill>
                <a:latin typeface="Traffic" pitchFamily="82" charset="0"/>
              </a:rPr>
              <a:t>İÇİNDEKİLER</a:t>
            </a:r>
            <a:endParaRPr lang="tr-TR" smtClean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gradFill rotWithShape="0">
            <a:gsLst>
              <a:gs pos="0">
                <a:srgbClr val="2B9CE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tr-TR" sz="8000"/>
              <a:t>R&amp;S</a:t>
            </a:r>
            <a:endParaRPr lang="tr-T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7391400" cy="3962400"/>
          </a:xfrm>
          <a:solidFill>
            <a:schemeClr val="accent1"/>
          </a:solidFill>
          <a:ln w="12700" cap="sq">
            <a:solidFill>
              <a:schemeClr val="tx1"/>
            </a:solidFill>
          </a:ln>
          <a:effectLst>
            <a:outerShdw dist="197566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>
              <a:defRPr/>
            </a:pPr>
            <a:r>
              <a:rPr lang="tr-TR" sz="2400" b="1" smtClean="0"/>
              <a:t> Sanayi toplumu; </a:t>
            </a:r>
          </a:p>
          <a:p>
            <a:pPr>
              <a:defRPr/>
            </a:pPr>
            <a:endParaRPr lang="tr-TR" sz="2400" b="1" smtClean="0"/>
          </a:p>
          <a:p>
            <a:pPr>
              <a:defRPr/>
            </a:pPr>
            <a:r>
              <a:rPr lang="tr-TR" sz="2400" b="1" smtClean="0"/>
              <a:t>fertleri başarılarına göre değerlendirir.</a:t>
            </a:r>
          </a:p>
          <a:p>
            <a:pPr>
              <a:defRPr/>
            </a:pPr>
            <a:r>
              <a:rPr lang="tr-TR" sz="2400" b="1" smtClean="0"/>
              <a:t>Alanlarında yetenekli olanlar yükselir. Diğerleri toplumun alt tabakalarında yer alırlar.</a:t>
            </a:r>
          </a:p>
          <a:p>
            <a:pPr>
              <a:defRPr/>
            </a:pPr>
            <a:r>
              <a:rPr lang="tr-TR" sz="2400" b="1" smtClean="0"/>
              <a:t> Yani bir elenme ve ayıklanma sürecine tabi tutulurlar.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5105400" cy="2289175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 sz="3600"/>
          </a:p>
          <a:p>
            <a:pPr>
              <a:spcBef>
                <a:spcPct val="50000"/>
              </a:spcBef>
            </a:pPr>
            <a:endParaRPr lang="en-AU" sz="3600"/>
          </a:p>
          <a:p>
            <a:pPr>
              <a:spcBef>
                <a:spcPct val="50000"/>
              </a:spcBef>
            </a:pPr>
            <a:endParaRPr lang="en-AU" sz="3600"/>
          </a:p>
        </p:txBody>
      </p:sp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762000" y="1371600"/>
          <a:ext cx="1443038" cy="1274763"/>
        </p:xfrm>
        <a:graphic>
          <a:graphicData uri="http://schemas.openxmlformats.org/presentationml/2006/ole">
            <p:oleObj spid="_x0000_s12290" name="Klip" r:id="rId3" imgW="2425680" imgH="3463920" progId="MS_ClipArt_Gallery.2">
              <p:embed/>
            </p:oleObj>
          </a:graphicData>
        </a:graphic>
      </p:graphicFrame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419600" y="457200"/>
            <a:ext cx="3810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800600" y="838200"/>
            <a:ext cx="3200400" cy="106680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/>
              <a:t>MESLEK SEÇİMİ</a:t>
            </a:r>
            <a:endParaRPr lang="en-AU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1574800" cy="2971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2B9CE9"/>
          </a:solidFill>
        </p:spPr>
        <p:txBody>
          <a:bodyPr lIns="92075" tIns="46038" rIns="92075" bIns="46038"/>
          <a:lstStyle/>
          <a:p>
            <a:r>
              <a:rPr lang="tr-TR" smtClean="0">
                <a:solidFill>
                  <a:schemeClr val="bg1"/>
                </a:solidFill>
                <a:latin typeface="Traffic" pitchFamily="82" charset="0"/>
              </a:rPr>
              <a:t>İÇİNDEKİLER</a:t>
            </a:r>
            <a:endParaRPr lang="tr-TR" smtClean="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gradFill rotWithShape="0">
            <a:gsLst>
              <a:gs pos="0">
                <a:srgbClr val="2B9CE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tr-TR" sz="8000"/>
              <a:t>R&amp;S</a:t>
            </a:r>
            <a:endParaRPr lang="tr-TR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7391400" cy="3962400"/>
          </a:xfrm>
          <a:solidFill>
            <a:srgbClr val="FF66CC"/>
          </a:solidFill>
          <a:ln w="12700" cap="sq">
            <a:solidFill>
              <a:schemeClr val="tx1"/>
            </a:solidFill>
          </a:ln>
          <a:effectLst>
            <a:outerShdw dist="197566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>
              <a:defRPr/>
            </a:pPr>
            <a:r>
              <a:rPr lang="tr-TR" sz="2400" b="1" smtClean="0"/>
              <a:t> </a:t>
            </a:r>
            <a:r>
              <a:rPr lang="tr-TR" b="1" smtClean="0"/>
              <a:t>İlgi, bir şeyin bizi ilgilendirmesi o şeyin </a:t>
            </a:r>
          </a:p>
          <a:p>
            <a:pPr>
              <a:defRPr/>
            </a:pPr>
            <a:r>
              <a:rPr lang="tr-TR" b="1" smtClean="0"/>
              <a:t>o anda bizim için önemli olmasıdır.</a:t>
            </a:r>
          </a:p>
          <a:p>
            <a:pPr>
              <a:defRPr/>
            </a:pPr>
            <a:endParaRPr lang="tr-TR" b="1" smtClean="0"/>
          </a:p>
          <a:p>
            <a:pPr>
              <a:defRPr/>
            </a:pPr>
            <a:r>
              <a:rPr lang="tr-TR" b="1" smtClean="0"/>
              <a:t>Bedeni veya zihni bir ihtiyacı karşıladığı anda, o şey bizi ilgilendirir.</a:t>
            </a:r>
            <a:endParaRPr lang="tr-TR" sz="2400" b="1" smtClean="0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5105400" cy="22891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 sz="3600"/>
          </a:p>
          <a:p>
            <a:pPr>
              <a:spcBef>
                <a:spcPct val="50000"/>
              </a:spcBef>
            </a:pPr>
            <a:endParaRPr lang="en-AU" sz="3600"/>
          </a:p>
          <a:p>
            <a:pPr>
              <a:spcBef>
                <a:spcPct val="50000"/>
              </a:spcBef>
            </a:pPr>
            <a:endParaRPr lang="en-AU" sz="3600"/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762000" y="1371600"/>
          <a:ext cx="1443038" cy="1274763"/>
        </p:xfrm>
        <a:graphic>
          <a:graphicData uri="http://schemas.openxmlformats.org/presentationml/2006/ole">
            <p:oleObj spid="_x0000_s13314" name="Klip" r:id="rId3" imgW="2425680" imgH="3463920" progId="MS_ClipArt_Gallery.2">
              <p:embed/>
            </p:oleObj>
          </a:graphicData>
        </a:graphic>
      </p:graphicFrame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4419600" y="457200"/>
            <a:ext cx="3810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724400" y="838200"/>
            <a:ext cx="3200400" cy="579438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/>
              <a:t>İLGİ</a:t>
            </a:r>
            <a:endParaRPr lang="en-AU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362200"/>
            <a:ext cx="7391400" cy="40386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2B9CE9"/>
          </a:solidFill>
        </p:spPr>
        <p:txBody>
          <a:bodyPr lIns="92075" tIns="46038" rIns="92075" bIns="46038"/>
          <a:lstStyle/>
          <a:p>
            <a:r>
              <a:rPr lang="tr-TR" smtClean="0">
                <a:solidFill>
                  <a:schemeClr val="bg1"/>
                </a:solidFill>
                <a:latin typeface="Traffic" pitchFamily="82" charset="0"/>
              </a:rPr>
              <a:t>İÇİNDEKİLER</a:t>
            </a:r>
            <a:endParaRPr lang="tr-TR" smtClean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gradFill rotWithShape="0">
            <a:gsLst>
              <a:gs pos="0">
                <a:srgbClr val="2B9CE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tr-TR" sz="8000"/>
              <a:t>R&amp;S</a:t>
            </a:r>
            <a:endParaRPr lang="tr-T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7391400" cy="3962400"/>
          </a:xfrm>
          <a:solidFill>
            <a:srgbClr val="FFFF66"/>
          </a:solidFill>
          <a:ln w="12700" cap="sq">
            <a:solidFill>
              <a:schemeClr val="tx1"/>
            </a:solidFill>
          </a:ln>
          <a:effectLst>
            <a:outerShdw dist="197566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>
              <a:defRPr/>
            </a:pPr>
            <a:r>
              <a:rPr lang="tr-TR" sz="2400" b="1" smtClean="0"/>
              <a:t> Donald Super’e göre ilgiler 3 grupta toplanabilirler.</a:t>
            </a:r>
          </a:p>
          <a:p>
            <a:pPr>
              <a:defRPr/>
            </a:pPr>
            <a:endParaRPr lang="tr-TR" sz="2400" b="1" smtClean="0"/>
          </a:p>
          <a:p>
            <a:pPr algn="l">
              <a:defRPr/>
            </a:pPr>
            <a:r>
              <a:rPr lang="tr-TR" b="1" smtClean="0"/>
              <a:t>A)  İfade edilmiş ilgi</a:t>
            </a:r>
          </a:p>
          <a:p>
            <a:pPr algn="l">
              <a:defRPr/>
            </a:pPr>
            <a:r>
              <a:rPr lang="tr-TR" b="1" smtClean="0"/>
              <a:t>B)  Davranışla ortaya konan ilgi</a:t>
            </a:r>
          </a:p>
          <a:p>
            <a:pPr algn="l">
              <a:defRPr/>
            </a:pPr>
            <a:r>
              <a:rPr lang="tr-TR" b="1" smtClean="0"/>
              <a:t>C)  Ölçülen ilgi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5105400" cy="2289175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 sz="3600"/>
          </a:p>
          <a:p>
            <a:pPr>
              <a:spcBef>
                <a:spcPct val="50000"/>
              </a:spcBef>
            </a:pPr>
            <a:endParaRPr lang="en-AU" sz="3600"/>
          </a:p>
          <a:p>
            <a:pPr>
              <a:spcBef>
                <a:spcPct val="50000"/>
              </a:spcBef>
            </a:pPr>
            <a:endParaRPr lang="en-AU" sz="3600"/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762000" y="1371600"/>
          <a:ext cx="1443038" cy="1274763"/>
        </p:xfrm>
        <a:graphic>
          <a:graphicData uri="http://schemas.openxmlformats.org/presentationml/2006/ole">
            <p:oleObj spid="_x0000_s14338" name="Klip" r:id="rId3" imgW="2425680" imgH="3463920" progId="MS_ClipArt_Gallery.2">
              <p:embed/>
            </p:oleObj>
          </a:graphicData>
        </a:graphic>
      </p:graphicFrame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4419600" y="457200"/>
            <a:ext cx="3810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800600" y="838200"/>
            <a:ext cx="3200400" cy="76200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4400"/>
              <a:t>İLGİLER</a:t>
            </a:r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9213" y="1558925"/>
            <a:ext cx="39592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810000"/>
            <a:ext cx="1187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124200"/>
            <a:ext cx="6842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8950" y="316071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228600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2209800"/>
            <a:ext cx="9001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3962400"/>
            <a:ext cx="1925638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3600" y="129540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86200" y="1447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>
            <p:ph type="ctrTitle"/>
          </p:nvPr>
        </p:nvSpPr>
        <p:spPr>
          <a:xfrm>
            <a:off x="0" y="2286000"/>
            <a:ext cx="9144000" cy="4572000"/>
          </a:xfrm>
          <a:solidFill>
            <a:srgbClr val="2B9CE9"/>
          </a:solidFill>
        </p:spPr>
        <p:txBody>
          <a:bodyPr lIns="92075" tIns="46038" rIns="92075" bIns="46038"/>
          <a:lstStyle/>
          <a:p>
            <a:r>
              <a:rPr lang="tr-TR" sz="3200" smtClean="0"/>
              <a:t>Bu yaştakilerin çoğu meslek seçimlerinde oldukça kararsızdır.</a:t>
            </a:r>
            <a:br>
              <a:rPr lang="tr-TR" sz="3200" smtClean="0"/>
            </a:br>
            <a:r>
              <a:rPr lang="tr-TR" sz="3200" smtClean="0"/>
              <a:t/>
            </a:r>
            <a:br>
              <a:rPr lang="tr-TR" sz="3200" smtClean="0"/>
            </a:br>
            <a:r>
              <a:rPr lang="tr-TR" sz="3200" smtClean="0"/>
              <a:t>Doktor, artist ve yazarlık gibi meslek adlarını söylemek yerine genellikle </a:t>
            </a:r>
            <a:br>
              <a:rPr lang="tr-TR" sz="3200" smtClean="0"/>
            </a:br>
            <a:r>
              <a:rPr lang="tr-TR" sz="3200" smtClean="0"/>
              <a:t>“tıbba gitsem, sahneye çıksam, gazeteci olsam” gibi tercihlerini üstü kapalı bir şekilde dile getirirler,</a:t>
            </a:r>
            <a:endParaRPr lang="tr-TR" smtClean="0"/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gradFill rotWithShape="0">
            <a:gsLst>
              <a:gs pos="0">
                <a:srgbClr val="2B9CE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tr-TR" sz="8000"/>
              <a:t>R&amp;S</a:t>
            </a:r>
            <a:endParaRPr lang="tr-TR"/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762000" y="1371600"/>
          <a:ext cx="1443038" cy="1274763"/>
        </p:xfrm>
        <a:graphic>
          <a:graphicData uri="http://schemas.openxmlformats.org/presentationml/2006/ole">
            <p:oleObj spid="_x0000_s15362" name="Klip" r:id="rId3" imgW="2425680" imgH="3463920" progId="MS_ClipArt_Gallery.2">
              <p:embed/>
            </p:oleObj>
          </a:graphicData>
        </a:graphic>
      </p:graphicFrame>
      <p:sp>
        <p:nvSpPr>
          <p:cNvPr id="15366" name="Oval 7"/>
          <p:cNvSpPr>
            <a:spLocks noChangeArrowheads="1"/>
          </p:cNvSpPr>
          <p:nvPr/>
        </p:nvSpPr>
        <p:spPr bwMode="auto">
          <a:xfrm>
            <a:off x="4419600" y="457200"/>
            <a:ext cx="3810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800600" y="838200"/>
            <a:ext cx="3200400" cy="1190625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/>
              <a:t>15 yaşlarındaki ilgiler</a:t>
            </a:r>
          </a:p>
        </p:txBody>
      </p:sp>
      <p:graphicFrame>
        <p:nvGraphicFramePr>
          <p:cNvPr id="15363" name="Object 11"/>
          <p:cNvGraphicFramePr>
            <a:graphicFrameLocks noChangeAspect="1"/>
          </p:cNvGraphicFramePr>
          <p:nvPr/>
        </p:nvGraphicFramePr>
        <p:xfrm>
          <a:off x="1981200" y="0"/>
          <a:ext cx="2819400" cy="2743200"/>
        </p:xfrm>
        <a:graphic>
          <a:graphicData uri="http://schemas.openxmlformats.org/presentationml/2006/ole">
            <p:oleObj spid="_x0000_s15363" name="Klip" r:id="rId4" imgW="3848040" imgH="5478120" progId="MS_ClipArt_Gallery.2">
              <p:embed/>
            </p:oleObj>
          </a:graphicData>
        </a:graphic>
      </p:graphicFrame>
      <p:pic>
        <p:nvPicPr>
          <p:cNvPr id="1536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334000" y="-228600"/>
            <a:ext cx="28241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tr-TR" smtClean="0">
                <a:solidFill>
                  <a:schemeClr val="accent1"/>
                </a:solidFill>
                <a:latin typeface="Traffic" pitchFamily="82" charset="0"/>
              </a:rPr>
              <a:t>İÇİNDEKİLER</a:t>
            </a:r>
            <a:endParaRPr lang="tr-TR" smtClean="0"/>
          </a:p>
        </p:txBody>
      </p:sp>
      <p:sp>
        <p:nvSpPr>
          <p:cNvPr id="17411" name="Rectangle 1027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gradFill rotWithShape="0">
            <a:gsLst>
              <a:gs pos="0">
                <a:srgbClr val="2B9CE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tr-TR" sz="8000"/>
              <a:t>R&amp;S</a:t>
            </a:r>
            <a:endParaRPr lang="tr-TR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7239000" cy="3962400"/>
          </a:xfrm>
          <a:solidFill>
            <a:schemeClr val="hlink"/>
          </a:solidFill>
          <a:ln w="12700" cap="sq">
            <a:solidFill>
              <a:schemeClr val="tx1"/>
            </a:solidFill>
          </a:ln>
          <a:effectLst>
            <a:outerShdw dist="197566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>
              <a:defRPr/>
            </a:pPr>
            <a:r>
              <a:rPr lang="tr-TR" sz="2400" b="1" smtClean="0"/>
              <a:t> </a:t>
            </a:r>
          </a:p>
          <a:p>
            <a:pPr algn="l">
              <a:buFontTx/>
              <a:buChar char="•"/>
              <a:defRPr/>
            </a:pPr>
            <a:endParaRPr lang="tr-TR" sz="2400" b="1" smtClean="0"/>
          </a:p>
          <a:p>
            <a:pPr algn="l">
              <a:defRPr/>
            </a:pPr>
            <a:r>
              <a:rPr lang="tr-TR" sz="2400" b="1" smtClean="0"/>
              <a:t>A)  MESLEK</a:t>
            </a:r>
          </a:p>
          <a:p>
            <a:pPr algn="l">
              <a:buFontTx/>
              <a:buChar char="•"/>
              <a:defRPr/>
            </a:pPr>
            <a:r>
              <a:rPr lang="tr-TR" sz="2400" b="1" smtClean="0"/>
              <a:t>     İŞ VE MESLEK NE DEMEKTİR?</a:t>
            </a:r>
          </a:p>
          <a:p>
            <a:pPr algn="l">
              <a:buFontTx/>
              <a:buChar char="•"/>
              <a:defRPr/>
            </a:pPr>
            <a:r>
              <a:rPr lang="tr-TR" sz="2400" b="1" smtClean="0"/>
              <a:t>     MESLEĞİN İNSAN HAYATINDAKİ ÖNEMİ</a:t>
            </a:r>
          </a:p>
          <a:p>
            <a:pPr algn="l">
              <a:buFontTx/>
              <a:buChar char="•"/>
              <a:defRPr/>
            </a:pPr>
            <a:r>
              <a:rPr lang="tr-TR" sz="2400" b="1" smtClean="0"/>
              <a:t>     MESLEĞİN TEMEL ÖZELLİKLERİ </a:t>
            </a:r>
          </a:p>
          <a:p>
            <a:pPr algn="l">
              <a:buFontTx/>
              <a:buChar char="•"/>
              <a:defRPr/>
            </a:pPr>
            <a:r>
              <a:rPr lang="tr-TR" sz="2400" b="1" smtClean="0"/>
              <a:t>     MESLEK SEÇİMİ</a:t>
            </a:r>
          </a:p>
          <a:p>
            <a:pPr algn="l">
              <a:defRPr/>
            </a:pPr>
            <a:endParaRPr lang="tr-TR" sz="2400" b="1" smtClean="0"/>
          </a:p>
          <a:p>
            <a:pPr algn="l">
              <a:defRPr/>
            </a:pPr>
            <a:r>
              <a:rPr lang="tr-TR" sz="2400" b="1" smtClean="0"/>
              <a:t>B)   İLGİLER</a:t>
            </a:r>
          </a:p>
          <a:p>
            <a:pPr algn="l">
              <a:buFontTx/>
              <a:buChar char="•"/>
              <a:defRPr/>
            </a:pPr>
            <a:endParaRPr lang="tr-TR" sz="2400" b="1" smtClean="0"/>
          </a:p>
        </p:txBody>
      </p:sp>
      <p:pic>
        <p:nvPicPr>
          <p:cNvPr id="17413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1800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030"/>
          <p:cNvSpPr txBox="1">
            <a:spLocks noChangeArrowheads="1"/>
          </p:cNvSpPr>
          <p:nvPr/>
        </p:nvSpPr>
        <p:spPr bwMode="auto">
          <a:xfrm>
            <a:off x="2743200" y="228600"/>
            <a:ext cx="5943600" cy="1766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 sz="4400" b="1">
              <a:solidFill>
                <a:srgbClr val="FF6600"/>
              </a:solidFill>
            </a:endParaRPr>
          </a:p>
          <a:p>
            <a:pPr>
              <a:spcBef>
                <a:spcPct val="50000"/>
              </a:spcBef>
            </a:pPr>
            <a:r>
              <a:rPr lang="en-AU" sz="4400" b="1">
                <a:solidFill>
                  <a:srgbClr val="FF6600"/>
                </a:solidFill>
              </a:rPr>
              <a:t>İÇİNDEKİLER</a:t>
            </a:r>
            <a:endParaRPr lang="en-AU" sz="4400" b="1"/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2B9CE9"/>
          </a:solidFill>
        </p:spPr>
        <p:txBody>
          <a:bodyPr lIns="92075" tIns="46038" rIns="92075" bIns="46038"/>
          <a:lstStyle/>
          <a:p>
            <a:r>
              <a:rPr lang="tr-TR" smtClean="0">
                <a:solidFill>
                  <a:schemeClr val="bg1"/>
                </a:solidFill>
                <a:latin typeface="Traffic" pitchFamily="82" charset="0"/>
              </a:rPr>
              <a:t>İÇİNDEKİLER</a:t>
            </a:r>
            <a:endParaRPr lang="tr-TR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gradFill rotWithShape="0">
            <a:gsLst>
              <a:gs pos="0">
                <a:srgbClr val="2B9CE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tr-TR" sz="8000"/>
              <a:t>R&amp;S</a:t>
            </a:r>
            <a:endParaRPr lang="tr-T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7239000" cy="3962400"/>
          </a:xfrm>
          <a:solidFill>
            <a:schemeClr val="accent1"/>
          </a:solidFill>
          <a:ln w="12700" cap="sq">
            <a:solidFill>
              <a:schemeClr val="tx1"/>
            </a:solidFill>
          </a:ln>
          <a:effectLst>
            <a:outerShdw dist="197566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>
              <a:defRPr/>
            </a:pPr>
            <a:r>
              <a:rPr lang="tr-TR" sz="2400" b="1" smtClean="0"/>
              <a:t> </a:t>
            </a:r>
          </a:p>
          <a:p>
            <a:pPr>
              <a:defRPr/>
            </a:pPr>
            <a:r>
              <a:rPr lang="tr-TR" sz="3600" b="1" smtClean="0"/>
              <a:t>mesleğe oranla daha kısa süreli bir öğrenim veya eğitimi gerektirir.</a:t>
            </a:r>
            <a:endParaRPr lang="tr-TR" sz="2400" b="1" smtClean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352800" y="1371600"/>
            <a:ext cx="51054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/>
              <a:t>-İŞ : </a:t>
            </a:r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04800"/>
            <a:ext cx="1871663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66800"/>
            <a:ext cx="1389063" cy="27003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2B9CE9"/>
          </a:solidFill>
        </p:spPr>
        <p:txBody>
          <a:bodyPr lIns="92075" tIns="46038" rIns="92075" bIns="46038"/>
          <a:lstStyle/>
          <a:p>
            <a:r>
              <a:rPr lang="tr-TR" smtClean="0">
                <a:solidFill>
                  <a:schemeClr val="bg1"/>
                </a:solidFill>
                <a:latin typeface="Traffic" pitchFamily="82" charset="0"/>
              </a:rPr>
              <a:t>İÇİNDEKİLER</a:t>
            </a:r>
            <a:endParaRPr lang="tr-TR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gradFill rotWithShape="0">
            <a:gsLst>
              <a:gs pos="0">
                <a:srgbClr val="2B9CE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tr-TR" sz="8000"/>
              <a:t>R&amp;S</a:t>
            </a:r>
            <a:endParaRPr lang="tr-TR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7239000" cy="3962400"/>
          </a:xfrm>
          <a:solidFill>
            <a:srgbClr val="FF6600"/>
          </a:solidFill>
          <a:ln w="12700" cap="sq">
            <a:solidFill>
              <a:schemeClr val="tx1"/>
            </a:solidFill>
          </a:ln>
          <a:effectLst>
            <a:outerShdw dist="197566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>
              <a:defRPr/>
            </a:pPr>
            <a:r>
              <a:rPr lang="tr-TR" sz="2400" b="1" smtClean="0"/>
              <a:t> </a:t>
            </a:r>
          </a:p>
          <a:p>
            <a:pPr>
              <a:defRPr/>
            </a:pPr>
            <a:r>
              <a:rPr lang="tr-TR" b="1" smtClean="0"/>
              <a:t>sürekli bir şekilde yapılan</a:t>
            </a:r>
          </a:p>
          <a:p>
            <a:pPr>
              <a:defRPr/>
            </a:pPr>
            <a:r>
              <a:rPr lang="tr-TR" b="1" smtClean="0"/>
              <a:t> insan ve toplumun </a:t>
            </a:r>
          </a:p>
          <a:p>
            <a:pPr>
              <a:defRPr/>
            </a:pPr>
            <a:r>
              <a:rPr lang="tr-TR" b="1" smtClean="0"/>
              <a:t>maddi manevi ihtiyaçlarını karşılayan </a:t>
            </a:r>
          </a:p>
          <a:p>
            <a:pPr>
              <a:defRPr/>
            </a:pPr>
            <a:r>
              <a:rPr lang="tr-TR" b="1" smtClean="0"/>
              <a:t>özellikle ilgi ve kabiliyetlere </a:t>
            </a:r>
          </a:p>
          <a:p>
            <a:pPr>
              <a:defRPr/>
            </a:pPr>
            <a:r>
              <a:rPr lang="tr-TR" b="1" smtClean="0"/>
              <a:t>bağlı olarak öğrenilmiş bir hizmettir.</a:t>
            </a:r>
            <a:endParaRPr lang="tr-TR" sz="2400" b="1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352800" y="1371600"/>
            <a:ext cx="5105400" cy="6413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/>
              <a:t>MESLEK</a:t>
            </a:r>
            <a:endParaRPr lang="en-AU" sz="3600"/>
          </a:p>
        </p:txBody>
      </p:sp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"/>
            <a:ext cx="1008063" cy="27003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04800"/>
            <a:ext cx="1008063" cy="27003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2B9CE9"/>
          </a:solidFill>
        </p:spPr>
        <p:txBody>
          <a:bodyPr lIns="92075" tIns="46038" rIns="92075" bIns="46038"/>
          <a:lstStyle/>
          <a:p>
            <a:r>
              <a:rPr lang="tr-TR" smtClean="0">
                <a:solidFill>
                  <a:schemeClr val="bg1"/>
                </a:solidFill>
                <a:latin typeface="Traffic" pitchFamily="82" charset="0"/>
              </a:rPr>
              <a:t>İÇİNDEKİLER</a:t>
            </a:r>
            <a:endParaRPr lang="tr-TR" smtClean="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gradFill rotWithShape="0">
            <a:gsLst>
              <a:gs pos="0">
                <a:srgbClr val="2B9CE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tr-TR" sz="8000"/>
              <a:t>R&amp;S</a:t>
            </a:r>
            <a:endParaRPr lang="tr-TR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7239000" cy="3962400"/>
          </a:xfrm>
          <a:solidFill>
            <a:srgbClr val="FFFF66"/>
          </a:solidFill>
          <a:ln w="12700" cap="sq">
            <a:solidFill>
              <a:schemeClr val="tx1"/>
            </a:solidFill>
          </a:ln>
          <a:effectLst>
            <a:outerShdw dist="197566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>
              <a:defRPr/>
            </a:pPr>
            <a:r>
              <a:rPr lang="tr-TR" sz="2400" b="1" smtClean="0"/>
              <a:t> </a:t>
            </a:r>
          </a:p>
          <a:p>
            <a:pPr>
              <a:defRPr/>
            </a:pPr>
            <a:r>
              <a:rPr lang="tr-TR" sz="2400" b="1" smtClean="0"/>
              <a:t>İnsanın hayatı boyunca duyacağı ruhi tatmin ve tatminsizlik, mutluluk mutsuzluk, bağımlılık ve bağımsızlık ve kendini gerçekleştirme duygularında rol oynayan en büyük etkenlerden biridir.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5105400" cy="20145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/>
              <a:t>MESLEĞİN </a:t>
            </a:r>
          </a:p>
          <a:p>
            <a:pPr>
              <a:spcBef>
                <a:spcPct val="50000"/>
              </a:spcBef>
            </a:pPr>
            <a:r>
              <a:rPr lang="en-AU" sz="3600" b="1"/>
              <a:t>İNSAN HAYATINDAKİ ÖNEMİ</a:t>
            </a:r>
            <a:r>
              <a:rPr lang="en-AU" sz="3600"/>
              <a:t> 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762000" y="1371600"/>
          <a:ext cx="1443038" cy="1274763"/>
        </p:xfrm>
        <a:graphic>
          <a:graphicData uri="http://schemas.openxmlformats.org/presentationml/2006/ole">
            <p:oleObj spid="_x0000_s2050" name="Klip" r:id="rId4" imgW="2425680" imgH="3463920" progId="MS_ClipArt_Gallery.2">
              <p:embed/>
            </p:oleObj>
          </a:graphicData>
        </a:graphic>
      </p:graphicFrame>
      <p:graphicFrame>
        <p:nvGraphicFramePr>
          <p:cNvPr id="2051" name="Object 1025"/>
          <p:cNvGraphicFramePr>
            <a:graphicFrameLocks noChangeAspect="1"/>
          </p:cNvGraphicFramePr>
          <p:nvPr/>
        </p:nvGraphicFramePr>
        <p:xfrm>
          <a:off x="6477000" y="5257800"/>
          <a:ext cx="2190750" cy="1600200"/>
        </p:xfrm>
        <a:graphic>
          <a:graphicData uri="http://schemas.openxmlformats.org/presentationml/2006/ole">
            <p:oleObj spid="_x0000_s2051" name="Klip" r:id="rId5" imgW="3466800" imgH="5631840" progId="MS_ClipArt_Gallery.2">
              <p:embed/>
            </p:oleObj>
          </a:graphicData>
        </a:graphic>
      </p:graphicFrame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2B9CE9"/>
          </a:solidFill>
        </p:spPr>
        <p:txBody>
          <a:bodyPr lIns="92075" tIns="46038" rIns="92075" bIns="46038"/>
          <a:lstStyle/>
          <a:p>
            <a:r>
              <a:rPr lang="tr-TR" smtClean="0">
                <a:solidFill>
                  <a:schemeClr val="bg1"/>
                </a:solidFill>
                <a:latin typeface="Traffic" pitchFamily="82" charset="0"/>
              </a:rPr>
              <a:t>İÇİNDEKİLER</a:t>
            </a:r>
            <a:endParaRPr lang="tr-TR" smtClean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gradFill rotWithShape="0">
            <a:gsLst>
              <a:gs pos="0">
                <a:srgbClr val="2B9CE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tr-TR" sz="8000"/>
              <a:t>R&amp;S</a:t>
            </a:r>
            <a:endParaRPr lang="tr-T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7239000" cy="3962400"/>
          </a:xfrm>
          <a:solidFill>
            <a:schemeClr val="accent2"/>
          </a:solidFill>
          <a:ln w="12700" cap="sq">
            <a:solidFill>
              <a:schemeClr val="tx1"/>
            </a:solidFill>
          </a:ln>
          <a:effectLst>
            <a:outerShdw dist="197566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>
              <a:defRPr/>
            </a:pPr>
            <a:r>
              <a:rPr lang="tr-TR" sz="2400" b="1" smtClean="0"/>
              <a:t> </a:t>
            </a:r>
          </a:p>
          <a:p>
            <a:pPr>
              <a:defRPr/>
            </a:pPr>
            <a:r>
              <a:rPr lang="tr-TR" sz="2400" b="1" smtClean="0">
                <a:solidFill>
                  <a:srgbClr val="FFFF66"/>
                </a:solidFill>
              </a:rPr>
              <a:t>Meslekteki kazanç durumu, ferdin bütün hayatını etkiler.</a:t>
            </a:r>
          </a:p>
          <a:p>
            <a:pPr>
              <a:defRPr/>
            </a:pPr>
            <a:endParaRPr lang="tr-TR" sz="2400" b="1" smtClean="0">
              <a:solidFill>
                <a:srgbClr val="FFFF66"/>
              </a:solidFill>
            </a:endParaRPr>
          </a:p>
          <a:p>
            <a:pPr>
              <a:defRPr/>
            </a:pPr>
            <a:r>
              <a:rPr lang="tr-TR" sz="2400" b="1" smtClean="0">
                <a:solidFill>
                  <a:srgbClr val="FFFF66"/>
                </a:solidFill>
              </a:rPr>
              <a:t>Mesela; onun eş seçimini, bakmakla yükümlü olduğu kişilerin maddi imkan ve imkansızlık içinde yaşamalarını bile etkiler.</a:t>
            </a:r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762000" y="1371600"/>
          <a:ext cx="1443038" cy="1274763"/>
        </p:xfrm>
        <a:graphic>
          <a:graphicData uri="http://schemas.openxmlformats.org/presentationml/2006/ole">
            <p:oleObj spid="_x0000_s3074" name="Klip" r:id="rId3" imgW="2425680" imgH="3463920" progId="MS_ClipArt_Gallery.2">
              <p:embed/>
            </p:oleObj>
          </a:graphicData>
        </a:graphic>
      </p:graphicFrame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1389063" cy="304800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</p:pic>
      <p:pic>
        <p:nvPicPr>
          <p:cNvPr id="307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-762000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2B9CE9"/>
          </a:solidFill>
        </p:spPr>
        <p:txBody>
          <a:bodyPr lIns="92075" tIns="46038" rIns="92075" bIns="46038"/>
          <a:lstStyle/>
          <a:p>
            <a:r>
              <a:rPr lang="tr-TR" smtClean="0">
                <a:solidFill>
                  <a:schemeClr val="bg1"/>
                </a:solidFill>
                <a:latin typeface="Traffic" pitchFamily="82" charset="0"/>
              </a:rPr>
              <a:t>İÇİNDEKİLER</a:t>
            </a:r>
            <a:endParaRPr lang="tr-TR" smtClean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gradFill rotWithShape="0">
            <a:gsLst>
              <a:gs pos="0">
                <a:srgbClr val="2B9CE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tr-TR" sz="8000"/>
              <a:t>R&amp;S</a:t>
            </a:r>
            <a:endParaRPr lang="tr-TR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7239000" cy="3962400"/>
          </a:xfrm>
          <a:solidFill>
            <a:srgbClr val="FF66CC"/>
          </a:solidFill>
          <a:ln w="12700" cap="sq">
            <a:solidFill>
              <a:schemeClr val="tx1"/>
            </a:solidFill>
          </a:ln>
          <a:effectLst>
            <a:outerShdw dist="197566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>
              <a:defRPr/>
            </a:pPr>
            <a:r>
              <a:rPr lang="tr-TR" sz="2400" b="1" smtClean="0"/>
              <a:t> </a:t>
            </a:r>
          </a:p>
          <a:p>
            <a:pPr algn="l">
              <a:buFontTx/>
              <a:buChar char="•"/>
              <a:defRPr/>
            </a:pPr>
            <a:r>
              <a:rPr lang="tr-TR" sz="2800" b="1" smtClean="0"/>
              <a:t>Mesleğin tarihçesi,</a:t>
            </a:r>
          </a:p>
          <a:p>
            <a:pPr algn="l">
              <a:buFontTx/>
              <a:buChar char="•"/>
              <a:defRPr/>
            </a:pPr>
            <a:r>
              <a:rPr lang="tr-TR" sz="2800" b="1" smtClean="0"/>
              <a:t>Mesleğin önemi, sosyal çevre ve meslek ilişkisi</a:t>
            </a:r>
          </a:p>
          <a:p>
            <a:pPr algn="l">
              <a:buFontTx/>
              <a:buChar char="•"/>
              <a:defRPr/>
            </a:pPr>
            <a:r>
              <a:rPr lang="tr-TR" sz="2800" b="1" smtClean="0"/>
              <a:t>Mesleki görevler,</a:t>
            </a:r>
          </a:p>
          <a:p>
            <a:pPr algn="l">
              <a:buFontTx/>
              <a:buChar char="•"/>
              <a:defRPr/>
            </a:pPr>
            <a:r>
              <a:rPr lang="tr-TR" sz="2800" b="1" smtClean="0"/>
              <a:t>Meslekte çalışanların sayısı,</a:t>
            </a:r>
          </a:p>
          <a:p>
            <a:pPr algn="l">
              <a:buFontTx/>
              <a:buChar char="•"/>
              <a:defRPr/>
            </a:pPr>
            <a:r>
              <a:rPr lang="tr-TR" sz="2800" b="1" smtClean="0"/>
              <a:t>Mesleğe giriş şartları- imkanları,</a:t>
            </a:r>
          </a:p>
          <a:p>
            <a:pPr algn="l">
              <a:buFontTx/>
              <a:buChar char="•"/>
              <a:defRPr/>
            </a:pPr>
            <a:r>
              <a:rPr lang="tr-TR" sz="2800" b="1" smtClean="0"/>
              <a:t>Mesleğe hazırlık,</a:t>
            </a:r>
          </a:p>
          <a:p>
            <a:pPr algn="l">
              <a:buFontTx/>
              <a:buChar char="•"/>
              <a:defRPr/>
            </a:pPr>
            <a:endParaRPr lang="tr-TR" sz="2400" b="1" smtClean="0"/>
          </a:p>
          <a:p>
            <a:pPr>
              <a:defRPr/>
            </a:pPr>
            <a:endParaRPr lang="tr-TR" sz="2400" b="1" smtClean="0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5105400" cy="1311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 b="1">
                <a:solidFill>
                  <a:srgbClr val="FFFF66"/>
                </a:solidFill>
              </a:rPr>
              <a:t>MESLEĞİN </a:t>
            </a:r>
          </a:p>
          <a:p>
            <a:pPr>
              <a:spcBef>
                <a:spcPct val="50000"/>
              </a:spcBef>
            </a:pPr>
            <a:r>
              <a:rPr lang="en-AU" sz="3200" b="1">
                <a:solidFill>
                  <a:srgbClr val="FFFF66"/>
                </a:solidFill>
              </a:rPr>
              <a:t>TEMEL ÖZELLİKLERİ</a:t>
            </a:r>
            <a:endParaRPr lang="en-AU" sz="3600"/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/>
        </p:nvGraphicFramePr>
        <p:xfrm>
          <a:off x="762000" y="1371600"/>
          <a:ext cx="1443038" cy="1274763"/>
        </p:xfrm>
        <a:graphic>
          <a:graphicData uri="http://schemas.openxmlformats.org/presentationml/2006/ole">
            <p:oleObj spid="_x0000_s4098" name="Klip" r:id="rId3" imgW="2425680" imgH="3463920" progId="MS_ClipArt_Gallery.2">
              <p:embed/>
            </p:oleObj>
          </a:graphicData>
        </a:graphic>
      </p:graphicFrame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2B9CE9"/>
          </a:solidFill>
        </p:spPr>
        <p:txBody>
          <a:bodyPr lIns="92075" tIns="46038" rIns="92075" bIns="46038"/>
          <a:lstStyle/>
          <a:p>
            <a:r>
              <a:rPr lang="tr-TR" smtClean="0">
                <a:solidFill>
                  <a:schemeClr val="bg1"/>
                </a:solidFill>
                <a:latin typeface="Traffic" pitchFamily="82" charset="0"/>
              </a:rPr>
              <a:t>İÇİNDEKİLER</a:t>
            </a:r>
            <a:endParaRPr lang="tr-TR" smtClean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gradFill rotWithShape="0">
            <a:gsLst>
              <a:gs pos="0">
                <a:srgbClr val="2B9CE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tr-TR" sz="8000"/>
              <a:t>R&amp;S</a:t>
            </a:r>
            <a:endParaRPr lang="tr-T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7239000" cy="3962400"/>
          </a:xfrm>
          <a:solidFill>
            <a:srgbClr val="FF66CC"/>
          </a:solidFill>
          <a:ln w="12700" cap="sq">
            <a:solidFill>
              <a:schemeClr val="tx1"/>
            </a:solidFill>
          </a:ln>
          <a:effectLst>
            <a:outerShdw dist="197566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>
              <a:defRPr/>
            </a:pPr>
            <a:r>
              <a:rPr lang="tr-TR" sz="2400" b="1" smtClean="0"/>
              <a:t> </a:t>
            </a:r>
          </a:p>
          <a:p>
            <a:pPr algn="l">
              <a:buFontTx/>
              <a:buChar char="•"/>
              <a:defRPr/>
            </a:pPr>
            <a:r>
              <a:rPr lang="tr-TR" sz="2400" b="1" smtClean="0"/>
              <a:t>Mesleki organizasyonlar olup olmadığı,</a:t>
            </a:r>
          </a:p>
          <a:p>
            <a:pPr algn="l">
              <a:buFontTx/>
              <a:buChar char="•"/>
              <a:defRPr/>
            </a:pPr>
            <a:r>
              <a:rPr lang="tr-TR" sz="2400" b="1" smtClean="0"/>
              <a:t>Meslekte staj süresi ve çıraklık,</a:t>
            </a:r>
          </a:p>
          <a:p>
            <a:pPr algn="l">
              <a:buFontTx/>
              <a:buChar char="•"/>
              <a:defRPr/>
            </a:pPr>
            <a:r>
              <a:rPr lang="tr-TR" sz="2400" b="1" smtClean="0"/>
              <a:t>Meslekte yükselme imkanları,</a:t>
            </a:r>
          </a:p>
          <a:p>
            <a:pPr algn="l">
              <a:buFontTx/>
              <a:buChar char="•"/>
              <a:defRPr/>
            </a:pPr>
            <a:r>
              <a:rPr lang="tr-TR" sz="2400" b="1" smtClean="0"/>
              <a:t>Birbirine yakın meslekler,</a:t>
            </a:r>
          </a:p>
          <a:p>
            <a:pPr algn="l">
              <a:buFontTx/>
              <a:buChar char="•"/>
              <a:defRPr/>
            </a:pPr>
            <a:r>
              <a:rPr lang="tr-TR" sz="2400" b="1" smtClean="0"/>
              <a:t>Çalışma şartları,</a:t>
            </a:r>
          </a:p>
          <a:p>
            <a:pPr algn="l">
              <a:buFontTx/>
              <a:buChar char="•"/>
              <a:defRPr/>
            </a:pPr>
            <a:r>
              <a:rPr lang="tr-TR" sz="2400" b="1" smtClean="0"/>
              <a:t>Çalışma ortamı,</a:t>
            </a:r>
          </a:p>
          <a:p>
            <a:pPr algn="l">
              <a:buFontTx/>
              <a:buChar char="•"/>
              <a:defRPr/>
            </a:pPr>
            <a:endParaRPr lang="tr-TR" sz="2400" b="1" smtClean="0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5105400" cy="1311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 b="1">
                <a:solidFill>
                  <a:srgbClr val="FFFF66"/>
                </a:solidFill>
              </a:rPr>
              <a:t>MESLEĞİN </a:t>
            </a:r>
          </a:p>
          <a:p>
            <a:pPr>
              <a:spcBef>
                <a:spcPct val="50000"/>
              </a:spcBef>
            </a:pPr>
            <a:r>
              <a:rPr lang="en-AU" sz="3200" b="1">
                <a:solidFill>
                  <a:srgbClr val="FFFF66"/>
                </a:solidFill>
              </a:rPr>
              <a:t>TEMEL ÖZELLİKLERİ</a:t>
            </a:r>
            <a:endParaRPr lang="en-AU" sz="3600" b="1"/>
          </a:p>
        </p:txBody>
      </p:sp>
      <p:graphicFrame>
        <p:nvGraphicFramePr>
          <p:cNvPr id="5122" name="Object 1024"/>
          <p:cNvGraphicFramePr>
            <a:graphicFrameLocks noChangeAspect="1"/>
          </p:cNvGraphicFramePr>
          <p:nvPr/>
        </p:nvGraphicFramePr>
        <p:xfrm>
          <a:off x="762000" y="1371600"/>
          <a:ext cx="1443038" cy="1274763"/>
        </p:xfrm>
        <a:graphic>
          <a:graphicData uri="http://schemas.openxmlformats.org/presentationml/2006/ole">
            <p:oleObj spid="_x0000_s5122" name="Klip" r:id="rId3" imgW="2425680" imgH="3463920" progId="MS_ClipArt_Gallery.2">
              <p:embed/>
            </p:oleObj>
          </a:graphicData>
        </a:graphic>
      </p:graphicFrame>
    </p:spTree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2B9CE9"/>
          </a:solidFill>
        </p:spPr>
        <p:txBody>
          <a:bodyPr lIns="92075" tIns="46038" rIns="92075" bIns="46038"/>
          <a:lstStyle/>
          <a:p>
            <a:r>
              <a:rPr lang="tr-TR" smtClean="0">
                <a:solidFill>
                  <a:schemeClr val="bg1"/>
                </a:solidFill>
                <a:latin typeface="Traffic" pitchFamily="82" charset="0"/>
              </a:rPr>
              <a:t>İÇİNDEKİLER</a:t>
            </a:r>
            <a:endParaRPr lang="tr-TR" smtClean="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gradFill rotWithShape="0">
            <a:gsLst>
              <a:gs pos="0">
                <a:srgbClr val="2B9CE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tr-TR" sz="8000"/>
              <a:t>R&amp;S</a:t>
            </a:r>
            <a:endParaRPr lang="tr-T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7239000" cy="4191000"/>
          </a:xfrm>
          <a:solidFill>
            <a:srgbClr val="FF66CC"/>
          </a:solidFill>
          <a:ln w="12700" cap="sq">
            <a:solidFill>
              <a:schemeClr val="tx1"/>
            </a:solidFill>
          </a:ln>
          <a:effectLst>
            <a:outerShdw dist="197566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>
              <a:defRPr/>
            </a:pPr>
            <a:r>
              <a:rPr lang="tr-TR" sz="2400" b="1" smtClean="0"/>
              <a:t> </a:t>
            </a:r>
          </a:p>
          <a:p>
            <a:pPr>
              <a:defRPr/>
            </a:pPr>
            <a:r>
              <a:rPr lang="tr-TR" sz="2800" b="1" smtClean="0"/>
              <a:t>Meslekteki ücret ve maaş durumu;</a:t>
            </a:r>
            <a:endParaRPr lang="tr-TR" sz="3600" b="1" smtClean="0"/>
          </a:p>
          <a:p>
            <a:pPr>
              <a:defRPr/>
            </a:pPr>
            <a:endParaRPr lang="tr-TR" sz="2400" b="1" smtClean="0"/>
          </a:p>
          <a:p>
            <a:pPr algn="l">
              <a:defRPr/>
            </a:pPr>
            <a:r>
              <a:rPr lang="tr-TR" sz="2800" smtClean="0"/>
              <a:t>-Mesleğe ilk girişteki maaş ve ücret,</a:t>
            </a:r>
          </a:p>
          <a:p>
            <a:pPr algn="l">
              <a:defRPr/>
            </a:pPr>
            <a:r>
              <a:rPr lang="tr-TR" sz="2800" smtClean="0"/>
              <a:t>-Ücret ve maaş dışında mesleğin sağladığı imkanlar,</a:t>
            </a:r>
          </a:p>
          <a:p>
            <a:pPr algn="l">
              <a:defRPr/>
            </a:pPr>
            <a:r>
              <a:rPr lang="tr-TR" sz="2800" smtClean="0"/>
              <a:t>-Mecburi mesleki harcamalar,</a:t>
            </a:r>
          </a:p>
          <a:p>
            <a:pPr algn="l">
              <a:defRPr/>
            </a:pPr>
            <a:r>
              <a:rPr lang="tr-TR" sz="2800" smtClean="0"/>
              <a:t>-Meslekteki en usta ve tecrübelilerin maaş ve     ücretleri,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5105400" cy="1311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 b="1">
                <a:solidFill>
                  <a:srgbClr val="FFFF66"/>
                </a:solidFill>
              </a:rPr>
              <a:t>MESLEĞİN </a:t>
            </a:r>
          </a:p>
          <a:p>
            <a:pPr>
              <a:spcBef>
                <a:spcPct val="50000"/>
              </a:spcBef>
            </a:pPr>
            <a:r>
              <a:rPr lang="en-AU" sz="3200" b="1">
                <a:solidFill>
                  <a:srgbClr val="FFFF66"/>
                </a:solidFill>
              </a:rPr>
              <a:t>TEMEL ÖZELLİKLERİ</a:t>
            </a:r>
            <a:endParaRPr lang="en-AU" sz="3600" b="1">
              <a:solidFill>
                <a:srgbClr val="FFFF66"/>
              </a:solidFill>
            </a:endParaRP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762000" y="1371600"/>
          <a:ext cx="1443038" cy="1274763"/>
        </p:xfrm>
        <a:graphic>
          <a:graphicData uri="http://schemas.openxmlformats.org/presentationml/2006/ole">
            <p:oleObj spid="_x0000_s6146" name="Klip" r:id="rId3" imgW="2425680" imgH="3463920" progId="MS_ClipArt_Gallery.2">
              <p:embed/>
            </p:oleObj>
          </a:graphicData>
        </a:graphic>
      </p:graphicFrame>
    </p:spTree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Boş Sunu">
  <a:themeElements>
    <a:clrScheme name="Boş Sun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oş Sunu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oş Su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ş Sunu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ş Sunu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ş Sunu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ş Sun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ş Sun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ş Sun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Office\Templates\Boş Sunu.pot</Template>
  <TotalTime>261</TotalTime>
  <Words>535</Words>
  <Application>Microsoft Office PowerPoint</Application>
  <PresentationFormat>Ekran Gösterisi (4:3)</PresentationFormat>
  <Paragraphs>139</Paragraphs>
  <Slides>18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Times New Roman</vt:lpstr>
      <vt:lpstr>Arial</vt:lpstr>
      <vt:lpstr>Calibri</vt:lpstr>
      <vt:lpstr>Traffic</vt:lpstr>
      <vt:lpstr>Boş Sunu</vt:lpstr>
      <vt:lpstr>Microsoft Office PowerPoint 97-2003 Slaydı</vt:lpstr>
      <vt:lpstr>Microsoft Clip Gallery</vt:lpstr>
      <vt:lpstr>Slayt 1</vt:lpstr>
      <vt:lpstr>İÇİNDEKİLER</vt:lpstr>
      <vt:lpstr>İÇİNDEKİLER</vt:lpstr>
      <vt:lpstr>İÇİNDEKİLER</vt:lpstr>
      <vt:lpstr>İÇİNDEKİLER</vt:lpstr>
      <vt:lpstr>İÇİNDEKİLER</vt:lpstr>
      <vt:lpstr>İÇİNDEKİLER</vt:lpstr>
      <vt:lpstr>İÇİNDEKİLER</vt:lpstr>
      <vt:lpstr>İÇİNDEKİLER</vt:lpstr>
      <vt:lpstr>İÇİNDEKİLER</vt:lpstr>
      <vt:lpstr>İÇİNDEKİLER</vt:lpstr>
      <vt:lpstr>İÇİNDEKİLER</vt:lpstr>
      <vt:lpstr>İÇİNDEKİLER</vt:lpstr>
      <vt:lpstr>İÇİNDEKİLER</vt:lpstr>
      <vt:lpstr>İÇİNDEKİLER</vt:lpstr>
      <vt:lpstr>İÇİNDEKİLER</vt:lpstr>
      <vt:lpstr>İÇİNDEKİLER</vt:lpstr>
      <vt:lpstr>Bu yaştakilerin çoğu meslek seçimlerinde oldukça kararsızdır.  Doktor, artist ve yazarlık gibi meslek adlarını söylemek yerine genellikle  “tıbba gitsem, sahneye çıksam, gazeteci olsam” gibi tercihlerini üstü kapalı bir şekilde dile getirirler,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Başlığı Yok</dc:title>
  <dc:creator>ALTUN</dc:creator>
  <cp:lastModifiedBy>Pro2000</cp:lastModifiedBy>
  <cp:revision>34</cp:revision>
  <dcterms:created xsi:type="dcterms:W3CDTF">1999-07-28T22:21:34Z</dcterms:created>
  <dcterms:modified xsi:type="dcterms:W3CDTF">2017-11-15T13:29:54Z</dcterms:modified>
</cp:coreProperties>
</file>